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31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4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69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35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0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5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8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4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4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626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DE7C92-EEA5-4D63-AD48-903BDE186D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000" r="-2" b="-2"/>
          <a:stretch/>
        </p:blipFill>
        <p:spPr>
          <a:xfrm>
            <a:off x="20" y="-5273"/>
            <a:ext cx="12191980" cy="685799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457200"/>
            <a:ext cx="3703320" cy="9499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C818ED-8AE7-4F62-A257-F746006636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659" y="455955"/>
            <a:ext cx="3703320" cy="94997"/>
          </a:xfrm>
          <a:prstGeom prst="rect">
            <a:avLst/>
          </a:prstGeom>
          <a:solidFill>
            <a:srgbClr val="60B547">
              <a:alpha val="4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601201"/>
            <a:ext cx="3702134" cy="5791132"/>
          </a:xfrm>
          <a:prstGeom prst="rect">
            <a:avLst/>
          </a:prstGeom>
          <a:solidFill>
            <a:schemeClr val="tx1">
              <a:alpha val="5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DB4AB29-9860-462E-B579-181B5532A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601201"/>
            <a:ext cx="3702134" cy="5791132"/>
          </a:xfrm>
          <a:prstGeom prst="rect">
            <a:avLst/>
          </a:prstGeom>
          <a:solidFill>
            <a:srgbClr val="60B547">
              <a:alpha val="40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33653" y="369726"/>
            <a:ext cx="3699830" cy="406638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z="2500" i="1" dirty="0">
                <a:solidFill>
                  <a:schemeClr val="bg1"/>
                </a:solidFill>
                <a:ea typeface="+mj-lt"/>
                <a:cs typeface="+mj-lt"/>
              </a:rPr>
              <a:t>Workshop:</a:t>
            </a:r>
            <a:br>
              <a:rPr lang="sk-SK" sz="2500" i="1" dirty="0">
                <a:ea typeface="+mj-lt"/>
                <a:cs typeface="+mj-lt"/>
              </a:rPr>
            </a:br>
            <a:r>
              <a:rPr lang="sk-SK" sz="2500" dirty="0">
                <a:solidFill>
                  <a:schemeClr val="bg1"/>
                </a:solidFill>
                <a:ea typeface="+mj-lt"/>
                <a:cs typeface="+mj-lt"/>
              </a:rPr>
              <a:t>Udržateľnosť  a nefinančné informácie podnikov, </a:t>
            </a:r>
            <a:br>
              <a:rPr lang="sk-SK" sz="2500" dirty="0">
                <a:ea typeface="+mj-lt"/>
                <a:cs typeface="+mj-lt"/>
              </a:rPr>
            </a:br>
            <a:r>
              <a:rPr lang="sk-SK" sz="2500" dirty="0">
                <a:solidFill>
                  <a:schemeClr val="bg1"/>
                </a:solidFill>
                <a:ea typeface="+mj-lt"/>
                <a:cs typeface="+mj-lt"/>
              </a:rPr>
              <a:t>právna úprava a praktické aplikácie  v medzinárodnom kontexte</a:t>
            </a:r>
            <a:br>
              <a:rPr lang="sk-SK" sz="2500" dirty="0">
                <a:ea typeface="+mj-lt"/>
                <a:cs typeface="+mj-lt"/>
              </a:rPr>
            </a:br>
            <a:endParaRPr lang="sk-SK" sz="3000">
              <a:ea typeface="+mj-lt"/>
              <a:cs typeface="+mj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9470" y="4202081"/>
            <a:ext cx="11848864" cy="256409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  <a:spcAft>
                <a:spcPts val="0"/>
              </a:spcAft>
            </a:pPr>
            <a:r>
              <a:rPr lang="sk-SK" sz="2000" dirty="0">
                <a:solidFill>
                  <a:srgbClr val="FFFF00"/>
                </a:solidFill>
                <a:latin typeface="Century Schoolbook"/>
                <a:ea typeface="+mn-lt"/>
                <a:cs typeface="+mn-lt"/>
              </a:rPr>
              <a:t>Rámcový program:</a:t>
            </a:r>
          </a:p>
          <a:p>
            <a:pPr>
              <a:spcBef>
                <a:spcPct val="0"/>
              </a:spcBef>
              <a:spcAft>
                <a:spcPts val="0"/>
              </a:spcAft>
            </a:pPr>
            <a:r>
              <a:rPr lang="sk-SK" sz="2000" dirty="0">
                <a:solidFill>
                  <a:srgbClr val="FFFF00"/>
                </a:solidFill>
                <a:latin typeface="Century Schoolbook"/>
              </a:rPr>
              <a:t>1. CSRD a vykazovanie udržateľnosti </a:t>
            </a:r>
          </a:p>
          <a:p>
            <a:pPr>
              <a:spcBef>
                <a:spcPct val="0"/>
              </a:spcBef>
              <a:spcAft>
                <a:spcPts val="0"/>
              </a:spcAft>
            </a:pPr>
            <a:r>
              <a:rPr lang="sk-SK" sz="2000" dirty="0">
                <a:solidFill>
                  <a:srgbClr val="FFFF00"/>
                </a:solidFill>
                <a:latin typeface="Century Schoolbook"/>
              </a:rPr>
              <a:t>2. Sú nefinančné informácie o podnikoch dôležité?</a:t>
            </a:r>
            <a:endParaRPr lang="sk-SK" dirty="0"/>
          </a:p>
          <a:p>
            <a:pPr>
              <a:spcBef>
                <a:spcPct val="0"/>
              </a:spcBef>
              <a:spcAft>
                <a:spcPts val="0"/>
              </a:spcAft>
            </a:pPr>
            <a:r>
              <a:rPr lang="sk-SK" sz="2000" dirty="0">
                <a:solidFill>
                  <a:srgbClr val="FFFF00"/>
                </a:solidFill>
                <a:latin typeface="Century Schoolbook"/>
              </a:rPr>
              <a:t>3. TEORETICKÝ ÚVOD DO PROBLEMATIKY  V MEDZINÁRODNOM KONTEXTE</a:t>
            </a:r>
          </a:p>
          <a:p>
            <a:pPr>
              <a:spcBef>
                <a:spcPct val="0"/>
              </a:spcBef>
              <a:spcAft>
                <a:spcPts val="0"/>
              </a:spcAft>
            </a:pPr>
            <a:r>
              <a:rPr lang="sk-SK" sz="2000" dirty="0">
                <a:solidFill>
                  <a:srgbClr val="FFFF00"/>
                </a:solidFill>
                <a:latin typeface="Century Schoolbook"/>
                <a:ea typeface="+mn-lt"/>
                <a:cs typeface="+mn-lt"/>
              </a:rPr>
              <a:t>4. Špecifiká ČR a SR vykazovania spoločenskej zodpovednosti</a:t>
            </a:r>
            <a:endParaRPr lang="sk-SK" sz="2000" dirty="0">
              <a:solidFill>
                <a:srgbClr val="FFFF00"/>
              </a:solidFill>
              <a:ea typeface="+mn-lt"/>
              <a:cs typeface="+mn-lt"/>
            </a:endParaRPr>
          </a:p>
          <a:p>
            <a:pPr>
              <a:spcBef>
                <a:spcPct val="0"/>
              </a:spcBef>
              <a:spcAft>
                <a:spcPts val="0"/>
              </a:spcAft>
            </a:pPr>
            <a:r>
              <a:rPr lang="sk-SK" sz="2000" dirty="0">
                <a:solidFill>
                  <a:srgbClr val="FFFF00"/>
                </a:solidFill>
                <a:latin typeface="Century Schoolbook"/>
              </a:rPr>
              <a:t>5. APLIKOVANÝ VÝSKUM VYKAZOVANIA NEFINANČNÝCH INFORMÁCIÍ </a:t>
            </a:r>
            <a:endParaRPr lang="sk-SK" sz="2000" dirty="0">
              <a:solidFill>
                <a:srgbClr val="FFFF00"/>
              </a:solidFill>
              <a:latin typeface="Gill Sans MT" panose="020B0502020104020203"/>
            </a:endParaRPr>
          </a:p>
          <a:p>
            <a:pPr>
              <a:spcBef>
                <a:spcPct val="0"/>
              </a:spcBef>
              <a:spcAft>
                <a:spcPts val="0"/>
              </a:spcAft>
            </a:pPr>
            <a:r>
              <a:rPr lang="sk-SK" sz="2000" dirty="0">
                <a:solidFill>
                  <a:srgbClr val="FFFF00"/>
                </a:solidFill>
                <a:latin typeface="Century Schoolbook"/>
              </a:rPr>
              <a:t>    V KONKRÉTNYCH PODNIKOCH V MEDZINÁRODNOM KONTEXTE SR a ČR.</a:t>
            </a:r>
            <a:endParaRPr lang="sk-SK" sz="2000" dirty="0">
              <a:solidFill>
                <a:srgbClr val="FFFF00"/>
              </a:solidFill>
              <a:ea typeface="+mn-lt"/>
              <a:cs typeface="+mn-lt"/>
            </a:endParaRPr>
          </a:p>
          <a:p>
            <a:pPr>
              <a:spcBef>
                <a:spcPct val="0"/>
              </a:spcBef>
              <a:spcAft>
                <a:spcPts val="0"/>
              </a:spcAft>
            </a:pPr>
            <a:r>
              <a:rPr lang="sk-SK" sz="2000" dirty="0">
                <a:solidFill>
                  <a:srgbClr val="FFFF00"/>
                </a:solidFill>
                <a:latin typeface="Century Schoolbook"/>
                <a:ea typeface="+mn-lt"/>
                <a:cs typeface="+mn-lt"/>
              </a:rPr>
              <a:t>6. individuálne a skupinové práce a konzultácie</a:t>
            </a:r>
          </a:p>
          <a:p>
            <a:pPr>
              <a:spcBef>
                <a:spcPct val="0"/>
              </a:spcBef>
              <a:spcAft>
                <a:spcPts val="0"/>
              </a:spcAft>
            </a:pPr>
            <a:endParaRPr lang="sk-SK" sz="2000" dirty="0">
              <a:solidFill>
                <a:srgbClr val="FFFF00"/>
              </a:solidFill>
            </a:endParaRPr>
          </a:p>
          <a:p>
            <a:endParaRPr lang="sk-SK" sz="2000" dirty="0">
              <a:solidFill>
                <a:srgbClr val="7030A0"/>
              </a:solidFill>
            </a:endParaRP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8E58092D-E403-4255-B1F3-B747BCCFFD57}"/>
              </a:ext>
            </a:extLst>
          </p:cNvPr>
          <p:cNvSpPr txBox="1"/>
          <p:nvPr/>
        </p:nvSpPr>
        <p:spPr>
          <a:xfrm>
            <a:off x="8365067" y="208844"/>
            <a:ext cx="3744793" cy="31239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Prihlasovanie účastníkov na email do 29.4. 2024</a:t>
            </a:r>
          </a:p>
          <a:p>
            <a:r>
              <a:rPr lang="sk-SK" dirty="0">
                <a:solidFill>
                  <a:schemeClr val="bg1"/>
                </a:solidFill>
              </a:rPr>
              <a:t>(účasť bezplatná):</a:t>
            </a:r>
          </a:p>
          <a:p>
            <a:r>
              <a:rPr lang="sk-SK" dirty="0">
                <a:solidFill>
                  <a:schemeClr val="bg1"/>
                </a:solidFill>
              </a:rPr>
              <a:t>nicole.grmelova@vse.cz</a:t>
            </a:r>
          </a:p>
          <a:p>
            <a:endParaRPr lang="sk-SK" dirty="0">
              <a:solidFill>
                <a:srgbClr val="000000"/>
              </a:solidFill>
            </a:endParaRPr>
          </a:p>
          <a:p>
            <a:r>
              <a:rPr lang="sk-SK" dirty="0">
                <a:solidFill>
                  <a:schemeClr val="bg1"/>
                </a:solidFill>
              </a:rPr>
              <a:t>Dátum, čas a miesto konania:</a:t>
            </a:r>
          </a:p>
          <a:p>
            <a:r>
              <a:rPr lang="sk-SK" dirty="0">
                <a:solidFill>
                  <a:schemeClr val="bg1"/>
                </a:solidFill>
              </a:rPr>
              <a:t>30.4. 2024 </a:t>
            </a:r>
            <a:r>
              <a:rPr lang="sk-SK">
                <a:solidFill>
                  <a:schemeClr val="bg1"/>
                </a:solidFill>
              </a:rPr>
              <a:t>o 16.30</a:t>
            </a:r>
            <a:r>
              <a:rPr lang="sk-SK" dirty="0">
                <a:solidFill>
                  <a:schemeClr val="bg1"/>
                </a:solidFill>
              </a:rPr>
              <a:t> </a:t>
            </a:r>
          </a:p>
          <a:p>
            <a:r>
              <a:rPr lang="sk-SK" dirty="0">
                <a:solidFill>
                  <a:schemeClr val="bg1"/>
                </a:solidFill>
              </a:rPr>
              <a:t>Katedra podnikového a </a:t>
            </a:r>
            <a:r>
              <a:rPr lang="sk-SK" dirty="0" err="1">
                <a:solidFill>
                  <a:schemeClr val="bg1"/>
                </a:solidFill>
              </a:rPr>
              <a:t>evropského</a:t>
            </a:r>
            <a:r>
              <a:rPr lang="sk-SK" dirty="0">
                <a:solidFill>
                  <a:schemeClr val="bg1"/>
                </a:solidFill>
              </a:rPr>
              <a:t> práva FMV  VŠE v </a:t>
            </a:r>
            <a:r>
              <a:rPr lang="sk-SK" dirty="0" err="1">
                <a:solidFill>
                  <a:schemeClr val="bg1"/>
                </a:solidFill>
              </a:rPr>
              <a:t>Praze</a:t>
            </a:r>
            <a:endParaRPr lang="sk-SK" dirty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  <a:p>
            <a:endParaRPr lang="sk-SK" sz="1700" cap="al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21A9EE62-D9F7-48D8-B868-3C784D1DE446}"/>
              </a:ext>
            </a:extLst>
          </p:cNvPr>
          <p:cNvSpPr txBox="1"/>
          <p:nvPr/>
        </p:nvSpPr>
        <p:spPr>
          <a:xfrm>
            <a:off x="8051800" y="2883700"/>
            <a:ext cx="4220883" cy="8771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cap="all" dirty="0">
                <a:solidFill>
                  <a:schemeClr val="bg2">
                    <a:lumMod val="75000"/>
                  </a:schemeClr>
                </a:solidFill>
                <a:ea typeface="+mn-lt"/>
                <a:cs typeface="+mn-lt"/>
              </a:rPr>
              <a:t>Lektorka  na Workshope: </a:t>
            </a:r>
            <a:br>
              <a:rPr lang="sk-SK" cap="all" dirty="0">
                <a:solidFill>
                  <a:schemeClr val="bg2">
                    <a:lumMod val="75000"/>
                  </a:schemeClr>
                </a:solidFill>
                <a:ea typeface="+mn-lt"/>
                <a:cs typeface="+mn-lt"/>
              </a:rPr>
            </a:br>
            <a:r>
              <a:rPr lang="sk-SK" cap="all" dirty="0">
                <a:solidFill>
                  <a:schemeClr val="bg2">
                    <a:lumMod val="75000"/>
                  </a:schemeClr>
                </a:solidFill>
                <a:ea typeface="+mn-lt"/>
                <a:cs typeface="+mn-lt"/>
              </a:rPr>
              <a:t>Prof. ING. MGR. R. PAKŠIOVÁ, PHD., </a:t>
            </a:r>
            <a:r>
              <a:rPr lang="sk-SK" sz="1500" cap="all" dirty="0">
                <a:solidFill>
                  <a:schemeClr val="bg2">
                    <a:lumMod val="75000"/>
                  </a:schemeClr>
                </a:solidFill>
                <a:ea typeface="+mn-lt"/>
                <a:cs typeface="+mn-lt"/>
              </a:rPr>
              <a:t>KUA FHI Ekonomická univerzita V BRATISLAVE</a:t>
            </a:r>
            <a:endParaRPr lang="sk-SK" sz="15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55724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413324"/>
      </a:dk2>
      <a:lt2>
        <a:srgbClr val="E7E2E8"/>
      </a:lt2>
      <a:accent1>
        <a:srgbClr val="60B547"/>
      </a:accent1>
      <a:accent2>
        <a:srgbClr val="85AF3A"/>
      </a:accent2>
      <a:accent3>
        <a:srgbClr val="A9A342"/>
      </a:accent3>
      <a:accent4>
        <a:srgbClr val="B1793B"/>
      </a:accent4>
      <a:accent5>
        <a:srgbClr val="C3594D"/>
      </a:accent5>
      <a:accent6>
        <a:srgbClr val="B13B60"/>
      </a:accent6>
      <a:hlink>
        <a:srgbClr val="C16745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4ADD96A4E92604488D1A1D9B8C76C7C" ma:contentTypeVersion="31" ma:contentTypeDescription="Umožňuje vytvoriť nový dokument." ma:contentTypeScope="" ma:versionID="c0cd7f903a8ff5b9e79e2e1f84803e27">
  <xsd:schema xmlns:xsd="http://www.w3.org/2001/XMLSchema" xmlns:xs="http://www.w3.org/2001/XMLSchema" xmlns:p="http://schemas.microsoft.com/office/2006/metadata/properties" xmlns:ns3="2d8365d2-ab16-4c2d-8a96-c30447479484" xmlns:ns4="4dfb657a-48fe-4d28-83a7-7f8d109cd9c2" targetNamespace="http://schemas.microsoft.com/office/2006/metadata/properties" ma:root="true" ma:fieldsID="93e3a6fa1dab638658a3905edfcc1577" ns3:_="" ns4:_="">
    <xsd:import namespace="2d8365d2-ab16-4c2d-8a96-c30447479484"/>
    <xsd:import namespace="4dfb657a-48fe-4d28-83a7-7f8d109cd9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365d2-ab16-4c2d-8a96-c304474794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CultureName" ma:index="17" nillable="true" ma:displayName="Culture Name" ma:internalName="CultureName">
      <xsd:simpleType>
        <xsd:restriction base="dms:Text"/>
      </xsd:simpleType>
    </xsd:element>
    <xsd:element name="AppVersion" ma:index="18" nillable="true" ma:displayName="App Version" ma:internalName="AppVersion">
      <xsd:simpleType>
        <xsd:restriction base="dms:Text"/>
      </xsd:simpleType>
    </xsd:element>
    <xsd:element name="TeamsChannelId" ma:index="19" nillable="true" ma:displayName="Teams Channel Id" ma:internalName="TeamsChannelId">
      <xsd:simpleType>
        <xsd:restriction base="dms:Text"/>
      </xsd:simpleType>
    </xsd:element>
    <xsd:element name="Owner" ma:index="2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1" nillable="true" ma:displayName="Math Settings" ma:internalName="Math_Settings">
      <xsd:simpleType>
        <xsd:restriction base="dms:Text"/>
      </xsd:simpleType>
    </xsd:element>
    <xsd:element name="DefaultSectionNames" ma:index="2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8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1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2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3" nillable="true" ma:displayName="Is Collaboration Space Locked" ma:internalName="Is_Collaboration_Space_Locked">
      <xsd:simpleType>
        <xsd:restriction base="dms:Boolean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6" nillable="true" ma:displayName="Tags" ma:internalName="MediaServiceAutoTags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fb657a-48fe-4d28-83a7-7f8d109cd9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Príkaz hash indikátora zdieľ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2d8365d2-ab16-4c2d-8a96-c30447479484" xsi:nil="true"/>
    <Math_Settings xmlns="2d8365d2-ab16-4c2d-8a96-c30447479484" xsi:nil="true"/>
    <AppVersion xmlns="2d8365d2-ab16-4c2d-8a96-c30447479484" xsi:nil="true"/>
    <TeamsChannelId xmlns="2d8365d2-ab16-4c2d-8a96-c30447479484" xsi:nil="true"/>
    <Invited_Teachers xmlns="2d8365d2-ab16-4c2d-8a96-c30447479484" xsi:nil="true"/>
    <Invited_Students xmlns="2d8365d2-ab16-4c2d-8a96-c30447479484" xsi:nil="true"/>
    <FolderType xmlns="2d8365d2-ab16-4c2d-8a96-c30447479484" xsi:nil="true"/>
    <Owner xmlns="2d8365d2-ab16-4c2d-8a96-c30447479484">
      <UserInfo>
        <DisplayName/>
        <AccountId xsi:nil="true"/>
        <AccountType/>
      </UserInfo>
    </Owner>
    <Student_Groups xmlns="2d8365d2-ab16-4c2d-8a96-c30447479484">
      <UserInfo>
        <DisplayName/>
        <AccountId xsi:nil="true"/>
        <AccountType/>
      </UserInfo>
    </Student_Groups>
    <Students xmlns="2d8365d2-ab16-4c2d-8a96-c30447479484">
      <UserInfo>
        <DisplayName/>
        <AccountId xsi:nil="true"/>
        <AccountType/>
      </UserInfo>
    </Students>
    <DefaultSectionNames xmlns="2d8365d2-ab16-4c2d-8a96-c30447479484" xsi:nil="true"/>
    <LMS_Mappings xmlns="2d8365d2-ab16-4c2d-8a96-c30447479484" xsi:nil="true"/>
    <IsNotebookLocked xmlns="2d8365d2-ab16-4c2d-8a96-c30447479484" xsi:nil="true"/>
    <CultureName xmlns="2d8365d2-ab16-4c2d-8a96-c30447479484" xsi:nil="true"/>
    <Distribution_Groups xmlns="2d8365d2-ab16-4c2d-8a96-c30447479484" xsi:nil="true"/>
    <Self_Registration_Enabled xmlns="2d8365d2-ab16-4c2d-8a96-c30447479484" xsi:nil="true"/>
    <Has_Teacher_Only_SectionGroup xmlns="2d8365d2-ab16-4c2d-8a96-c30447479484" xsi:nil="true"/>
    <Is_Collaboration_Space_Locked xmlns="2d8365d2-ab16-4c2d-8a96-c30447479484" xsi:nil="true"/>
    <Teachers xmlns="2d8365d2-ab16-4c2d-8a96-c30447479484">
      <UserInfo>
        <DisplayName/>
        <AccountId xsi:nil="true"/>
        <AccountType/>
      </UserInfo>
    </Teachers>
    <Templates xmlns="2d8365d2-ab16-4c2d-8a96-c30447479484" xsi:nil="true"/>
  </documentManagement>
</p:properties>
</file>

<file path=customXml/itemProps1.xml><?xml version="1.0" encoding="utf-8"?>
<ds:datastoreItem xmlns:ds="http://schemas.openxmlformats.org/officeDocument/2006/customXml" ds:itemID="{706509E6-FB3E-473E-88AA-1C0277C234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365d2-ab16-4c2d-8a96-c30447479484"/>
    <ds:schemaRef ds:uri="4dfb657a-48fe-4d28-83a7-7f8d109cd9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03A811-54F3-44F7-B878-E71AA4CDBB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73A737-2CF9-4668-9832-EA244F364953}">
  <ds:schemaRefs>
    <ds:schemaRef ds:uri="4dfb657a-48fe-4d28-83a7-7f8d109cd9c2"/>
    <ds:schemaRef ds:uri="2d8365d2-ab16-4c2d-8a96-c30447479484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179</Words>
  <Application>Microsoft Office PowerPoint</Application>
  <PresentationFormat>Širokouhlá</PresentationFormat>
  <Paragraphs>17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Century Schoolbook</vt:lpstr>
      <vt:lpstr>Gill Sans MT</vt:lpstr>
      <vt:lpstr>Wingdings 2</vt:lpstr>
      <vt:lpstr>DividendVTI</vt:lpstr>
      <vt:lpstr>Workshop: Udržateľnosť  a nefinančné informácie podnikov,  právna úprava a praktické aplikácie  v medzinárodnom kontexte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EU</dc:creator>
  <cp:lastModifiedBy>Renáta Pakšiová</cp:lastModifiedBy>
  <cp:revision>297</cp:revision>
  <dcterms:created xsi:type="dcterms:W3CDTF">2020-06-08T08:31:20Z</dcterms:created>
  <dcterms:modified xsi:type="dcterms:W3CDTF">2024-04-24T10:09:36Z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0x01010064ADD96A4E92604488D1A1D9B8C76C7C</vt:lpwstr>
  </property>
</Properties>
</file>